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02" r:id="rId1"/>
    <p:sldMasterId id="2147484021" r:id="rId2"/>
  </p:sldMasterIdLst>
  <p:notesMasterIdLst>
    <p:notesMasterId r:id="rId9"/>
  </p:notesMasterIdLst>
  <p:sldIdLst>
    <p:sldId id="256" r:id="rId3"/>
    <p:sldId id="259" r:id="rId4"/>
    <p:sldId id="258" r:id="rId5"/>
    <p:sldId id="273" r:id="rId6"/>
    <p:sldId id="275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476" autoAdjust="0"/>
  </p:normalViewPr>
  <p:slideViewPr>
    <p:cSldViewPr>
      <p:cViewPr varScale="1">
        <p:scale>
          <a:sx n="98" d="100"/>
          <a:sy n="98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3001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/>
              <a:buNone/>
              <a:tabLst/>
              <a:defRPr/>
            </a:pPr>
            <a:endParaRPr lang="en-US" sz="1800" b="0" i="0" u="none" strike="noStrike" cap="none" dirty="0"/>
          </a:p>
        </p:txBody>
      </p:sp>
      <p:sp>
        <p:nvSpPr>
          <p:cNvPr id="108" name="Shape 1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1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00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 dirty="0"/>
              <a:t>Klassen skriver tillsammans några rader för att sammanfatta lektionen. </a:t>
            </a:r>
            <a:endParaRPr dirty="0"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3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039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5875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43609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6221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1696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86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16385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81793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70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83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62561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18870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86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8562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2588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715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482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6207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50717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8618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8019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667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73536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01345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2288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96605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3493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67124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66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4318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0807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53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9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3532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547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  <p:sldLayoutId id="2147484020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7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  <p:sldLayoutId id="214748403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90872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“JAG </a:t>
            </a:r>
            <a:r>
              <a:rPr lang="en-US" sz="4400" b="1" cap="none" dirty="0">
                <a:solidFill>
                  <a:schemeClr val="dk1"/>
                </a:solidFill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SKYDDAR DIG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243459" y="5528783"/>
            <a:ext cx="889247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3500" cap="none" dirty="0">
                <a:solidFill>
                  <a:schemeClr val="tx1"/>
                </a:solidFill>
                <a:latin typeface="Goudy Stout" panose="0202090407030B020401" pitchFamily="18" charset="0"/>
                <a:ea typeface="Calibri"/>
                <a:cs typeface="Calibri"/>
                <a:sym typeface="Calibri"/>
              </a:rPr>
              <a:t>Polis</a:t>
            </a:r>
            <a:r>
              <a:rPr lang="en-US" sz="5400" cap="none" dirty="0">
                <a:solidFill>
                  <a:schemeClr val="tx1"/>
                </a:solidFill>
                <a:latin typeface="Goudy Stout" panose="0202090407030B020401" pitchFamily="18" charset="0"/>
                <a:ea typeface="Calibri"/>
                <a:cs typeface="Calibri"/>
                <a:sym typeface="Calibri"/>
              </a:rPr>
              <a:t> </a:t>
            </a:r>
            <a:endParaRPr lang="en-US" sz="5400" b="0" i="0" u="none" strike="noStrike" cap="none" dirty="0">
              <a:solidFill>
                <a:schemeClr val="tx1"/>
              </a:solidFill>
              <a:latin typeface="Goudy Stout" panose="0202090407030B020401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Polisen Hannah: ”Tidsfråga innan en polis dödas igen” | SvD">
            <a:extLst>
              <a:ext uri="{FF2B5EF4-FFF2-40B4-BE49-F238E27FC236}">
                <a16:creationId xmlns:a16="http://schemas.microsoft.com/office/drawing/2014/main" id="{260FC0C7-B000-5A89-6F45-65F2379F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69" y="2378744"/>
            <a:ext cx="5119258" cy="28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87624" y="692697"/>
            <a:ext cx="5904656" cy="1584175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Var </a:t>
            </a: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jobbar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polis?</a:t>
            </a:r>
          </a:p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b="1" cap="none" dirty="0"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endParaRPr lang="en-US" b="1" i="0" u="none" strike="noStrike" cap="none" dirty="0"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624C28C-9E75-4572-8132-341F3964F24D}"/>
              </a:ext>
            </a:extLst>
          </p:cNvPr>
          <p:cNvSpPr txBox="1"/>
          <p:nvPr/>
        </p:nvSpPr>
        <p:spPr>
          <a:xfrm>
            <a:off x="1903615" y="1580794"/>
            <a:ext cx="338437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Polisstation</a:t>
            </a:r>
          </a:p>
          <a:p>
            <a:endParaRPr lang="sv-SE" sz="800" dirty="0">
              <a:latin typeface="Skolstil Nordisk" panose="020B0600020200000003"/>
            </a:endParaRP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Överallt i samhället där människor finns </a:t>
            </a:r>
          </a:p>
        </p:txBody>
      </p:sp>
      <p:pic>
        <p:nvPicPr>
          <p:cNvPr id="5122" name="Picture 2" descr="Polisen behöver ny station">
            <a:extLst>
              <a:ext uri="{FF2B5EF4-FFF2-40B4-BE49-F238E27FC236}">
                <a16:creationId xmlns:a16="http://schemas.microsoft.com/office/drawing/2014/main" id="{78E34AC8-B857-0399-EEE3-0EB2B57A7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91" y="3068960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lisen stänger i tre kommuner: ”Man vill ha en synlig och stark närvaro”">
            <a:extLst>
              <a:ext uri="{FF2B5EF4-FFF2-40B4-BE49-F238E27FC236}">
                <a16:creationId xmlns:a16="http://schemas.microsoft.com/office/drawing/2014/main" id="{06A8EBED-63E3-406E-6FF0-5F8E0692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99" y="3928522"/>
            <a:ext cx="3469493" cy="230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395295" y="370692"/>
            <a:ext cx="6550967" cy="3424107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Vad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gör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polis? </a:t>
            </a:r>
            <a:endParaRPr lang="en-US" sz="3500" b="1" i="0" u="none" strike="noStrike" cap="none" dirty="0"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D36E704-C74E-4AB1-BC89-EFE7A833E4DD}"/>
              </a:ext>
            </a:extLst>
          </p:cNvPr>
          <p:cNvSpPr txBox="1"/>
          <p:nvPr/>
        </p:nvSpPr>
        <p:spPr>
          <a:xfrm>
            <a:off x="1259632" y="1700808"/>
            <a:ext cx="60486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Förhindrar brott</a:t>
            </a:r>
          </a:p>
          <a:p>
            <a:pPr fontAlgn="base"/>
            <a:endParaRPr lang="sv-SE" sz="800" dirty="0">
              <a:latin typeface="Skolstil Nordisk" panose="020B0600020200000003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2500" b="0" i="0" dirty="0">
                <a:effectLst/>
                <a:latin typeface="Skolstil Nordisk" panose="020B0600020200000003"/>
              </a:rPr>
              <a:t>Skyddar människor</a:t>
            </a:r>
          </a:p>
          <a:p>
            <a:pPr fontAlgn="base"/>
            <a:endParaRPr lang="sv-SE" sz="1000" b="0" i="0" dirty="0">
              <a:effectLst/>
              <a:latin typeface="Skolstil Nordisk" panose="020B0600020200000003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Tar emot anmälningar</a:t>
            </a:r>
          </a:p>
          <a:p>
            <a:pPr algn="l" fontAlgn="base"/>
            <a:endParaRPr lang="sv-SE" sz="800" dirty="0">
              <a:latin typeface="Skolstil Nordisk" panose="020B0600020200000003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Utreder brott </a:t>
            </a:r>
          </a:p>
          <a:p>
            <a:pPr algn="l" fontAlgn="base"/>
            <a:endParaRPr lang="sv-SE" sz="800" dirty="0">
              <a:latin typeface="Skolstil Nordisk" panose="020B0600020200000003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Griper brottslingar</a:t>
            </a:r>
            <a:endParaRPr lang="sv-SE" sz="2500" b="0" i="0" dirty="0">
              <a:effectLst/>
              <a:latin typeface="Skolstil Nordisk" panose="020B0600020200000003"/>
            </a:endParaRPr>
          </a:p>
          <a:p>
            <a:pPr algn="l" fontAlgn="base"/>
            <a:endParaRPr lang="sv-SE" sz="1000" b="0" i="0" dirty="0">
              <a:effectLst/>
              <a:latin typeface="Skolstil Nordisk" panose="020B0600020200000003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Håller förhör</a:t>
            </a:r>
            <a:endParaRPr lang="sv-SE" sz="2500" b="0" i="0" dirty="0">
              <a:effectLst/>
              <a:latin typeface="Skolstil Nordisk" panose="020B0600020200000003"/>
            </a:endParaRPr>
          </a:p>
          <a:p>
            <a:endParaRPr lang="sv-SE" dirty="0"/>
          </a:p>
        </p:txBody>
      </p:sp>
      <p:pic>
        <p:nvPicPr>
          <p:cNvPr id="4098" name="Picture 2" descr="8 Sidor - Demonstration i Malmö">
            <a:extLst>
              <a:ext uri="{FF2B5EF4-FFF2-40B4-BE49-F238E27FC236}">
                <a16:creationId xmlns:a16="http://schemas.microsoft.com/office/drawing/2014/main" id="{1F0D5438-3727-48A0-1C37-3E6220B0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65" y="4088944"/>
            <a:ext cx="4291955" cy="23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907704" y="326053"/>
            <a:ext cx="4362323" cy="1741398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Hur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5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blir</a:t>
            </a:r>
            <a:r>
              <a:rPr lang="en-US" sz="35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man polis? </a:t>
            </a:r>
            <a:endParaRPr lang="en-US" sz="3500" b="1" i="0" u="none" strike="noStrike" cap="none" dirty="0"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95FBCE0-5AF1-43DA-A0B0-0728CBD7BA33}"/>
              </a:ext>
            </a:extLst>
          </p:cNvPr>
          <p:cNvSpPr txBox="1"/>
          <p:nvPr/>
        </p:nvSpPr>
        <p:spPr>
          <a:xfrm>
            <a:off x="1691680" y="1196752"/>
            <a:ext cx="69847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Gymnasieutbildning 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2,5 års utbildning efter gymnasiet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Fysiska och psykologiska krav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8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Svenskt medborgarskap och körkort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6 månader praktik som aspirant tillsammans med erfaren polis</a:t>
            </a:r>
          </a:p>
          <a:p>
            <a:endParaRPr lang="sv-SE" dirty="0"/>
          </a:p>
        </p:txBody>
      </p:sp>
      <p:pic>
        <p:nvPicPr>
          <p:cNvPr id="3074" name="Picture 2" descr="KD vill stoppa glåpord mot polisen med lag | SvD">
            <a:extLst>
              <a:ext uri="{FF2B5EF4-FFF2-40B4-BE49-F238E27FC236}">
                <a16:creationId xmlns:a16="http://schemas.microsoft.com/office/drawing/2014/main" id="{A91A5350-BFB0-57EE-A6A9-35994199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80" y="4239384"/>
            <a:ext cx="4464496" cy="25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909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475656" y="661303"/>
            <a:ext cx="5904656" cy="1368151"/>
          </a:xfrm>
          <a:prstGeom prst="rect">
            <a:avLst/>
          </a:prstGeom>
        </p:spPr>
        <p:txBody>
          <a:bodyPr lIns="91425" tIns="45700" rIns="91425" bIns="45700" anchorCtr="0">
            <a:normAutofit fontScale="925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1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Nadim </a:t>
            </a:r>
            <a:r>
              <a:rPr lang="en-US" sz="4100" b="1" cap="none" dirty="0" err="1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Ghazale</a:t>
            </a:r>
            <a:r>
              <a:rPr lang="en-US" sz="41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cap="none" dirty="0">
                <a:latin typeface="Skolstil Nordisk" panose="020B0600020200000003" pitchFamily="34" charset="0"/>
                <a:ea typeface="Calibri"/>
                <a:cs typeface="Calibri"/>
                <a:sym typeface="Calibri"/>
              </a:rPr>
              <a:t> </a:t>
            </a:r>
            <a:endParaRPr lang="en-US" sz="4000" b="1" i="0" u="none" strike="noStrike" cap="none" dirty="0"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Nadim Ghazale: Vi måste kunna ha två tankar i huvudet samtidigt">
            <a:extLst>
              <a:ext uri="{FF2B5EF4-FFF2-40B4-BE49-F238E27FC236}">
                <a16:creationId xmlns:a16="http://schemas.microsoft.com/office/drawing/2014/main" id="{35842D9D-9B91-35C6-B971-647FE92A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76" y="4797152"/>
            <a:ext cx="2749848" cy="18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04EEB0-8A9C-FEBD-0EE8-A37AC319D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508390" cy="197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A26C050-4D75-54C9-53A9-69B29A54BF07}"/>
              </a:ext>
            </a:extLst>
          </p:cNvPr>
          <p:cNvSpPr txBox="1"/>
          <p:nvPr/>
        </p:nvSpPr>
        <p:spPr>
          <a:xfrm>
            <a:off x="2303240" y="1396221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Kom som flykting från Libanon som 7-åring (1990)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Polis och föreläsare 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Föreläser om förståelse, gemenskap, rasism </a:t>
            </a:r>
          </a:p>
          <a:p>
            <a:r>
              <a:rPr lang="sv-SE" sz="2500" dirty="0">
                <a:latin typeface="Skolstil Nordisk" panose="020B0600020200000003"/>
              </a:rPr>
              <a:t>     och kriminalitet</a:t>
            </a:r>
          </a:p>
          <a:p>
            <a:endParaRPr lang="sv-SE" sz="1000" dirty="0">
              <a:latin typeface="Skolstil Nordisk" panose="020B060002020000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500" dirty="0">
                <a:latin typeface="Skolstil Nordisk" panose="020B0600020200000003"/>
              </a:rPr>
              <a:t>Utmärkelser för att han är god förebild och för sitt arbete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500" dirty="0">
              <a:latin typeface="Skolstil Nordisk" panose="020B0600020200000003"/>
            </a:endParaRPr>
          </a:p>
          <a:p>
            <a:endParaRPr lang="sv-SE" sz="1000" dirty="0">
              <a:latin typeface="Skolstil Nordisk" panose="020B0600020200000003"/>
            </a:endParaRPr>
          </a:p>
        </p:txBody>
      </p:sp>
    </p:spTree>
    <p:extLst>
      <p:ext uri="{BB962C8B-B14F-4D97-AF65-F5344CB8AC3E}">
        <p14:creationId xmlns:p14="http://schemas.microsoft.com/office/powerpoint/2010/main" val="1161788861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79512" y="485056"/>
            <a:ext cx="842493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600" b="1" cap="none" dirty="0">
                <a:solidFill>
                  <a:schemeClr val="dk1"/>
                </a:solidFill>
                <a:latin typeface="Cavolini" panose="03000502040302020204" pitchFamily="66" charset="0"/>
                <a:ea typeface="Calibri"/>
                <a:cs typeface="Cavolini" panose="03000502040302020204" pitchFamily="66" charset="0"/>
                <a:sym typeface="Calibri"/>
              </a:rPr>
              <a:t>POLIS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SzPct val="25000"/>
              <a:buFont typeface="Wingdings" pitchFamily="2" charset="2"/>
              <a:buChar char="v"/>
            </a:pPr>
            <a:endParaRPr lang="sv-SE" sz="3600" cap="none" dirty="0">
              <a:solidFill>
                <a:schemeClr val="dk1"/>
              </a:solidFill>
              <a:latin typeface="Cavolini" panose="03000502040302020204" pitchFamily="66" charset="0"/>
              <a:ea typeface="Calibri"/>
              <a:cs typeface="Cavolini" panose="03000502040302020204" pitchFamily="66" charset="0"/>
              <a:sym typeface="Calibri"/>
            </a:endParaRPr>
          </a:p>
          <a:p>
            <a:pPr marL="571500" indent="-571500">
              <a:spcBef>
                <a:spcPts val="0"/>
              </a:spcBef>
              <a:buSzPct val="25000"/>
              <a:buFont typeface="Wingdings" pitchFamily="2" charset="2"/>
              <a:buChar char="v"/>
            </a:pPr>
            <a:endParaRPr lang="sv-SE" sz="3600" dirty="0">
              <a:solidFill>
                <a:schemeClr val="dk1"/>
              </a:solidFill>
              <a:latin typeface="Cavolini" panose="03000502040302020204" pitchFamily="66" charset="0"/>
              <a:ea typeface="Calibri"/>
              <a:cs typeface="Cavolini" panose="03000502040302020204" pitchFamily="66" charset="0"/>
              <a:sym typeface="Calibri"/>
            </a:endParaRPr>
          </a:p>
          <a:p>
            <a:pPr marL="742950" indent="-742950">
              <a:spcBef>
                <a:spcPts val="0"/>
              </a:spcBef>
              <a:buSzPct val="25000"/>
              <a:buFont typeface="+mj-lt"/>
              <a:buAutoNum type="arabicPeriod"/>
            </a:pPr>
            <a:endParaRPr sz="4000" b="0" i="0" u="none" strike="noStrike" cap="none" dirty="0">
              <a:solidFill>
                <a:schemeClr val="dk1"/>
              </a:solidFill>
              <a:latin typeface="Skolstil Nordisk" panose="020B0600020200000003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Droppe">
  <a:themeElements>
    <a:clrScheme name="Droppe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Droppe">
  <a:themeElements>
    <a:clrScheme name="Droppe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Droppe</Template>
  <TotalTime>436</TotalTime>
  <Words>115</Words>
  <Application>Microsoft Office PowerPoint</Application>
  <PresentationFormat>Bildspel på skärmen (4:3)</PresentationFormat>
  <Paragraphs>45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5" baseType="lpstr">
      <vt:lpstr>Arial</vt:lpstr>
      <vt:lpstr>Calibri</vt:lpstr>
      <vt:lpstr>Cavolini</vt:lpstr>
      <vt:lpstr>Goudy Stout</vt:lpstr>
      <vt:lpstr>Skolstil Nordisk</vt:lpstr>
      <vt:lpstr>Tw Cen MT</vt:lpstr>
      <vt:lpstr>Wingdings</vt:lpstr>
      <vt:lpstr>1_Droppe</vt:lpstr>
      <vt:lpstr>Droppe</vt:lpstr>
      <vt:lpstr>“JAG SKYDDAR DIG”</vt:lpstr>
      <vt:lpstr>PowerPoint-presentation</vt:lpstr>
      <vt:lpstr>PowerPoint-presentation</vt:lpstr>
      <vt:lpstr>PowerPoint-presentation</vt:lpstr>
      <vt:lpstr>PowerPoint-presentation</vt:lpstr>
      <vt:lpstr>POLIS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 svansar hava de</dc:title>
  <dc:creator>Cecilia Gyllensten</dc:creator>
  <cp:lastModifiedBy>Willyson Angelica</cp:lastModifiedBy>
  <cp:revision>49</cp:revision>
  <dcterms:modified xsi:type="dcterms:W3CDTF">2022-11-16T14:41:19Z</dcterms:modified>
</cp:coreProperties>
</file>