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02" r:id="rId1"/>
    <p:sldMasterId id="2147484021" r:id="rId2"/>
  </p:sldMasterIdLst>
  <p:notesMasterIdLst>
    <p:notesMasterId r:id="rId9"/>
  </p:notesMasterIdLst>
  <p:sldIdLst>
    <p:sldId id="256" r:id="rId3"/>
    <p:sldId id="259" r:id="rId4"/>
    <p:sldId id="258" r:id="rId5"/>
    <p:sldId id="273" r:id="rId6"/>
    <p:sldId id="275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476" autoAdjust="0"/>
  </p:normalViewPr>
  <p:slideViewPr>
    <p:cSldViewPr>
      <p:cViewPr varScale="1">
        <p:scale>
          <a:sx n="98" d="100"/>
          <a:sy n="98" d="100"/>
        </p:scale>
        <p:origin x="19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3001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/>
              <a:buNone/>
              <a:tabLst/>
              <a:defRPr/>
            </a:pPr>
            <a:endParaRPr lang="en-US" sz="1800" b="0" i="0" u="none" strike="noStrike" cap="none" dirty="0"/>
          </a:p>
        </p:txBody>
      </p:sp>
      <p:sp>
        <p:nvSpPr>
          <p:cNvPr id="108" name="Shape 10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-SE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Samlar information om antalet passagerare, lastens vikt, vilket väder det är på de ställen planet ska passera m.m. Uppgifterna knappas in i en dator som styr autopiloten. Det är autopiloten som håller kursen och flyghöjden under flygningen.</a:t>
            </a:r>
          </a:p>
          <a:p>
            <a:pPr lvl="0">
              <a:spcBef>
                <a:spcPts val="0"/>
              </a:spcBef>
              <a:buNone/>
            </a:pPr>
            <a:r>
              <a:rPr lang="sv-SE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Kontrollerar flygplanet så att allt är säkert, helt, påfyllt m.m.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dirty="0">
                <a:effectLst/>
                <a:latin typeface="Skolstil Nordisk" panose="020B0600020200000003"/>
              </a:rPr>
              <a:t>Startar, övervakar instrumentpanel</a:t>
            </a:r>
            <a:r>
              <a:rPr lang="sv-SE" sz="1200" dirty="0">
                <a:latin typeface="Skolstil Nordisk" panose="020B0600020200000003"/>
              </a:rPr>
              <a:t>, kommunicerar med flygledare, </a:t>
            </a:r>
            <a:r>
              <a:rPr lang="sv-SE" sz="1200" b="0" i="0" dirty="0">
                <a:effectLst/>
                <a:latin typeface="Skolstil Nordisk" panose="020B0600020200000003"/>
              </a:rPr>
              <a:t>landar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dirty="0">
                <a:effectLst/>
                <a:latin typeface="Skolstil Nordisk" panose="020B0600020200000003"/>
              </a:rPr>
              <a:t>Ansvarar för nödsituationer tillsammans med flygvärdinnor och stewards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-SE" dirty="0"/>
              <a:t>Längd 160-195 cm för att passa i pilotstol</a:t>
            </a:r>
          </a:p>
          <a:p>
            <a:pPr lvl="0">
              <a:spcBef>
                <a:spcPts val="0"/>
              </a:spcBef>
              <a:buNone/>
            </a:pPr>
            <a:r>
              <a:rPr lang="sv-SE" dirty="0"/>
              <a:t>Syn, hörsel, epilepsi och sjukdomar som kan ge ”anfall” </a:t>
            </a: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1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-SE" dirty="0"/>
              <a:t>Svenskättad med rötter i Smedstorp utanför Tomelilla</a:t>
            </a:r>
          </a:p>
          <a:p>
            <a:pPr lvl="0">
              <a:spcBef>
                <a:spcPts val="0"/>
              </a:spcBef>
              <a:buNone/>
            </a:pPr>
            <a:r>
              <a:rPr lang="sv-SE" dirty="0"/>
              <a:t>Jobbade som postflygare </a:t>
            </a:r>
          </a:p>
          <a:p>
            <a:pPr lvl="0">
              <a:spcBef>
                <a:spcPts val="0"/>
              </a:spcBef>
              <a:buNone/>
            </a:pPr>
            <a:r>
              <a:rPr lang="sv-SE" sz="1200" dirty="0">
                <a:latin typeface="Skolstil Nordisk" panose="020B0600020200000003"/>
              </a:rPr>
              <a:t>Tog 33,5 timmar att flyga från New York till Paris. Idag tar det ca 7,5 timmar</a:t>
            </a:r>
          </a:p>
          <a:p>
            <a:pPr lvl="0">
              <a:spcBef>
                <a:spcPts val="0"/>
              </a:spcBef>
              <a:buNone/>
            </a:pPr>
            <a:endParaRPr lang="sv-SE" sz="1200" dirty="0">
              <a:latin typeface="Skolstil Nordisk" panose="020B0600020200000003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00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-SE" dirty="0"/>
              <a:t>Klassen skriver tillsammans några rader för att sammanfatta lektionen. </a:t>
            </a:r>
            <a:endParaRPr dirty="0"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35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039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5875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3609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6221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1696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686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16385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81793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70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83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62561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18870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286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85623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2588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715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482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6207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50717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8618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8019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667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73536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01345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2288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96605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3493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67124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66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4318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0807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53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99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3532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547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  <p:sldLayoutId id="2147484020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72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  <p:sldLayoutId id="2147484038" r:id="rId17"/>
    <p:sldLayoutId id="2147484039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90872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“JAG TAR DIG UT I VÄRLDEN”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243459" y="5528783"/>
            <a:ext cx="889247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lang="en-US" sz="3500" cap="none" dirty="0">
                <a:solidFill>
                  <a:schemeClr val="tx1"/>
                </a:solidFill>
                <a:latin typeface="Goudy Stout" panose="0202090407030B020401" pitchFamily="18" charset="0"/>
                <a:ea typeface="Calibri"/>
                <a:cs typeface="Calibri"/>
                <a:sym typeface="Calibri"/>
              </a:rPr>
              <a:t>Pilot</a:t>
            </a:r>
            <a:r>
              <a:rPr lang="en-US" sz="5400" cap="none" dirty="0">
                <a:solidFill>
                  <a:schemeClr val="tx1"/>
                </a:solidFill>
                <a:latin typeface="Goudy Stout" panose="0202090407030B020401" pitchFamily="18" charset="0"/>
                <a:ea typeface="Calibri"/>
                <a:cs typeface="Calibri"/>
                <a:sym typeface="Calibri"/>
              </a:rPr>
              <a:t> </a:t>
            </a:r>
            <a:endParaRPr lang="en-US" sz="5400" b="0" i="0" u="none" strike="noStrike" cap="none" dirty="0">
              <a:solidFill>
                <a:schemeClr val="tx1"/>
              </a:solidFill>
              <a:latin typeface="Goudy Stout" panose="0202090407030B020401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2052" name="Picture 4" descr="Ten Travel Life Hacks for Airline Pilots from FO Swayne Martin">
            <a:extLst>
              <a:ext uri="{FF2B5EF4-FFF2-40B4-BE49-F238E27FC236}">
                <a16:creationId xmlns:a16="http://schemas.microsoft.com/office/drawing/2014/main" id="{3B8976FA-F168-4F5C-93E2-87BF0C8D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82" y="2183590"/>
            <a:ext cx="3205036" cy="33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619672" y="619602"/>
            <a:ext cx="5904656" cy="1584175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Var </a:t>
            </a: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jobbar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pilot?</a:t>
            </a:r>
          </a:p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b="1" cap="none" dirty="0">
              <a:latin typeface="Skolstil Nordisk" panose="020B0600020200000003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</a:t>
            </a:r>
            <a:endParaRPr lang="en-US" b="1" i="0" u="none" strike="noStrike" cap="none" dirty="0">
              <a:latin typeface="Skolstil Nordisk" panose="020B06000202000000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624C28C-9E75-4572-8132-341F3964F24D}"/>
              </a:ext>
            </a:extLst>
          </p:cNvPr>
          <p:cNvSpPr txBox="1"/>
          <p:nvPr/>
        </p:nvSpPr>
        <p:spPr>
          <a:xfrm>
            <a:off x="1903615" y="1948627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Flygplats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Flygplan </a:t>
            </a:r>
          </a:p>
        </p:txBody>
      </p:sp>
      <p:pic>
        <p:nvPicPr>
          <p:cNvPr id="4" name="Picture 6" descr="Malmö Airport, Sverige (MMX) | AirMundo">
            <a:extLst>
              <a:ext uri="{FF2B5EF4-FFF2-40B4-BE49-F238E27FC236}">
                <a16:creationId xmlns:a16="http://schemas.microsoft.com/office/drawing/2014/main" id="{C6C4E6D9-8400-4801-9F65-2C524871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11" y="1646073"/>
            <a:ext cx="2963299" cy="20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ad är vad i cockpit?">
            <a:extLst>
              <a:ext uri="{FF2B5EF4-FFF2-40B4-BE49-F238E27FC236}">
                <a16:creationId xmlns:a16="http://schemas.microsoft.com/office/drawing/2014/main" id="{E22D5CC4-312B-4154-AACB-A6BC55A2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35805"/>
            <a:ext cx="4480464" cy="235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771800" y="632956"/>
            <a:ext cx="6550967" cy="3424107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Vad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gör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pilot? </a:t>
            </a:r>
            <a:endParaRPr lang="en-US" sz="3500" b="1" i="0" u="none" strike="noStrike" cap="none" dirty="0">
              <a:latin typeface="Skolstil Nordisk" panose="020B06000202000000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D36E704-C74E-4AB1-BC89-EFE7A833E4DD}"/>
              </a:ext>
            </a:extLst>
          </p:cNvPr>
          <p:cNvSpPr txBox="1"/>
          <p:nvPr/>
        </p:nvSpPr>
        <p:spPr>
          <a:xfrm>
            <a:off x="1259632" y="1700808"/>
            <a:ext cx="60486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2500" b="0" i="0" dirty="0">
                <a:effectLst/>
                <a:latin typeface="Skolstil Nordisk" panose="020B0600020200000003"/>
              </a:rPr>
              <a:t>Planerar flygningar</a:t>
            </a:r>
          </a:p>
          <a:p>
            <a:pPr fontAlgn="base"/>
            <a:endParaRPr lang="sv-SE" sz="1000" b="0" i="0" dirty="0">
              <a:effectLst/>
              <a:latin typeface="Skolstil Nordisk" panose="020B0600020200000003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Kontrollerar s</a:t>
            </a:r>
            <a:r>
              <a:rPr lang="sv-SE" sz="2500" b="0" i="0" dirty="0">
                <a:effectLst/>
                <a:latin typeface="Skolstil Nordisk" panose="020B0600020200000003"/>
              </a:rPr>
              <a:t>äkerheten </a:t>
            </a:r>
            <a:r>
              <a:rPr lang="sv-SE" sz="2500" dirty="0">
                <a:latin typeface="Skolstil Nordisk" panose="020B0600020200000003"/>
              </a:rPr>
              <a:t>ombord </a:t>
            </a:r>
            <a:endParaRPr lang="sv-SE" sz="2500" b="0" i="0" dirty="0">
              <a:effectLst/>
              <a:latin typeface="Skolstil Nordisk" panose="020B0600020200000003"/>
            </a:endParaRPr>
          </a:p>
          <a:p>
            <a:pPr algn="l" fontAlgn="base"/>
            <a:endParaRPr lang="sv-SE" sz="1000" b="0" i="0" dirty="0">
              <a:effectLst/>
              <a:latin typeface="Skolstil Nordisk" panose="020B0600020200000003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2500" b="0" i="0" dirty="0">
                <a:effectLst/>
                <a:latin typeface="Skolstil Nordisk" panose="020B0600020200000003"/>
              </a:rPr>
              <a:t>”Kör” flygplanet</a:t>
            </a:r>
          </a:p>
          <a:p>
            <a:pPr fontAlgn="base"/>
            <a:endParaRPr lang="sv-SE" sz="1000" b="0" i="0" dirty="0">
              <a:effectLst/>
              <a:latin typeface="Skolstil Nordisk" panose="020B0600020200000003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v-SE" sz="2500" b="0" i="0" dirty="0">
                <a:effectLst/>
                <a:latin typeface="Skolstil Nordisk" panose="020B0600020200000003"/>
              </a:rPr>
              <a:t>Tar hand om passagerarna vid nödsituation</a:t>
            </a:r>
          </a:p>
          <a:p>
            <a:endParaRPr lang="sv-SE" dirty="0"/>
          </a:p>
        </p:txBody>
      </p:sp>
      <p:pic>
        <p:nvPicPr>
          <p:cNvPr id="13" name="Picture 4" descr="Styrman/flygplan » Yrken">
            <a:extLst>
              <a:ext uri="{FF2B5EF4-FFF2-40B4-BE49-F238E27FC236}">
                <a16:creationId xmlns:a16="http://schemas.microsoft.com/office/drawing/2014/main" id="{52477222-8132-43F3-A724-9451B11C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94328"/>
            <a:ext cx="3661748" cy="15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051720" y="514141"/>
            <a:ext cx="4362323" cy="1741398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Hur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blir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man pilot? </a:t>
            </a:r>
            <a:endParaRPr lang="en-US" sz="3500" b="1" i="0" u="none" strike="noStrike" cap="none" dirty="0">
              <a:latin typeface="Skolstil Nordisk" panose="020B06000202000000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Custom Built Flight Sim Computers - Abix Technology">
            <a:extLst>
              <a:ext uri="{FF2B5EF4-FFF2-40B4-BE49-F238E27FC236}">
                <a16:creationId xmlns:a16="http://schemas.microsoft.com/office/drawing/2014/main" id="{42D954FC-D463-43D2-BC89-85379A29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58095"/>
            <a:ext cx="3425957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95FBCE0-5AF1-43DA-A0B0-0728CBD7BA33}"/>
              </a:ext>
            </a:extLst>
          </p:cNvPr>
          <p:cNvSpPr txBox="1"/>
          <p:nvPr/>
        </p:nvSpPr>
        <p:spPr>
          <a:xfrm>
            <a:off x="1547664" y="1484784"/>
            <a:ext cx="69847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Gymnasieutbildning 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2-3 års utbildning efter gymnasiet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Fysiska krav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Flygtimmar i simulator och med annan pilot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72909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475656" y="661303"/>
            <a:ext cx="5904656" cy="1368151"/>
          </a:xfrm>
          <a:prstGeom prst="rect">
            <a:avLst/>
          </a:prstGeom>
        </p:spPr>
        <p:txBody>
          <a:bodyPr lIns="91425" tIns="45700" rIns="91425" bIns="45700" anchorCtr="0">
            <a:normAutofit fontScale="850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Charles </a:t>
            </a:r>
            <a:r>
              <a:rPr lang="en-US" sz="41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Lindbergh</a:t>
            </a:r>
          </a:p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</a:t>
            </a:r>
            <a:endParaRPr lang="en-US" sz="4000" b="1" i="0" u="none" strike="noStrike" cap="none" dirty="0">
              <a:latin typeface="Skolstil Nordisk" panose="020B06000202000000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BC78523-3CD3-411C-A1E5-8E670797F0BA}"/>
              </a:ext>
            </a:extLst>
          </p:cNvPr>
          <p:cNvSpPr txBox="1"/>
          <p:nvPr/>
        </p:nvSpPr>
        <p:spPr>
          <a:xfrm>
            <a:off x="2339752" y="1556792"/>
            <a:ext cx="62646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>
                <a:latin typeface="Skolstil Nordisk" panose="020B0600020200000003"/>
              </a:rPr>
              <a:t>1902-1974 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>
                <a:latin typeface="Skolstil Nordisk" panose="020B0600020200000003"/>
              </a:rPr>
              <a:t>Studerade teknik på Universitet i USA och </a:t>
            </a:r>
          </a:p>
          <a:p>
            <a:r>
              <a:rPr lang="sv-SE" sz="2200" dirty="0">
                <a:latin typeface="Skolstil Nordisk" panose="020B0600020200000003"/>
              </a:rPr>
              <a:t>      gick arméns flygutbildning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>
                <a:latin typeface="Skolstil Nordisk" panose="020B0600020200000003"/>
              </a:rPr>
              <a:t>Amerikansk </a:t>
            </a:r>
            <a:r>
              <a:rPr lang="sv-SE" sz="2200" u="sng" dirty="0">
                <a:latin typeface="Skolstil Nordisk" panose="020B0600020200000003"/>
              </a:rPr>
              <a:t>flygare</a:t>
            </a:r>
            <a:r>
              <a:rPr lang="sv-SE" sz="2200" dirty="0">
                <a:latin typeface="Skolstil Nordisk" panose="020B0600020200000003"/>
              </a:rPr>
              <a:t>, uppfinnare och författare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>
                <a:latin typeface="Skolstil Nordisk" panose="020B0600020200000003"/>
              </a:rPr>
              <a:t>”Den flygande dåren” – hoppade från störtande flygplan 4 gånger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>
                <a:latin typeface="Skolstil Nordisk" panose="020B0600020200000003"/>
              </a:rPr>
              <a:t>Först att flyga själv över Atlanten (1933)</a:t>
            </a: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CD0ED7-763C-4DE0-B6F8-2EFA64D66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1" y="333293"/>
            <a:ext cx="1550665" cy="210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927 Spirit of St. Louis | Fantasy of Flight">
            <a:extLst>
              <a:ext uri="{FF2B5EF4-FFF2-40B4-BE49-F238E27FC236}">
                <a16:creationId xmlns:a16="http://schemas.microsoft.com/office/drawing/2014/main" id="{A16AE9AA-9F3A-480C-A543-3F8E8C13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7152"/>
            <a:ext cx="2880320" cy="181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88861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79512" y="485056"/>
            <a:ext cx="84249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600" b="1" cap="none" dirty="0">
                <a:solidFill>
                  <a:schemeClr val="dk1"/>
                </a:solidFill>
                <a:latin typeface="Cavolini" panose="03000502040302020204" pitchFamily="66" charset="0"/>
                <a:ea typeface="Calibri"/>
                <a:cs typeface="Cavolini" panose="03000502040302020204" pitchFamily="66" charset="0"/>
                <a:sym typeface="Calibri"/>
              </a:rPr>
              <a:t>PILOT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SzPct val="25000"/>
              <a:buFont typeface="Wingdings" pitchFamily="2" charset="2"/>
              <a:buChar char="v"/>
            </a:pPr>
            <a:endParaRPr lang="sv-SE" sz="3600" cap="none" dirty="0">
              <a:solidFill>
                <a:schemeClr val="dk1"/>
              </a:solidFill>
              <a:latin typeface="Cavolini" panose="03000502040302020204" pitchFamily="66" charset="0"/>
              <a:ea typeface="Calibri"/>
              <a:cs typeface="Cavolini" panose="03000502040302020204" pitchFamily="66" charset="0"/>
              <a:sym typeface="Calibri"/>
            </a:endParaRPr>
          </a:p>
          <a:p>
            <a:pPr marL="571500" indent="-571500">
              <a:spcBef>
                <a:spcPts val="0"/>
              </a:spcBef>
              <a:buSzPct val="25000"/>
              <a:buFont typeface="Wingdings" pitchFamily="2" charset="2"/>
              <a:buChar char="v"/>
            </a:pPr>
            <a:endParaRPr lang="sv-SE" sz="3600" dirty="0">
              <a:solidFill>
                <a:schemeClr val="dk1"/>
              </a:solidFill>
              <a:latin typeface="Cavolini" panose="03000502040302020204" pitchFamily="66" charset="0"/>
              <a:ea typeface="Calibri"/>
              <a:cs typeface="Cavolini" panose="03000502040302020204" pitchFamily="66" charset="0"/>
              <a:sym typeface="Calibri"/>
            </a:endParaRPr>
          </a:p>
          <a:p>
            <a:pPr marL="742950" indent="-742950">
              <a:spcBef>
                <a:spcPts val="0"/>
              </a:spcBef>
              <a:buSzPct val="25000"/>
              <a:buFont typeface="+mj-lt"/>
              <a:buAutoNum type="arabicPeriod"/>
            </a:pPr>
            <a:endParaRPr sz="4000" b="0" i="0" u="none" strike="noStrike" cap="none" dirty="0">
              <a:solidFill>
                <a:schemeClr val="dk1"/>
              </a:solidFill>
              <a:latin typeface="Skolstil Nordisk" panose="020B0600020200000003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Droppe">
  <a:themeElements>
    <a:clrScheme name="Droppe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p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p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Droppe">
  <a:themeElements>
    <a:clrScheme name="Droppe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p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p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Droppe</Template>
  <TotalTime>295</TotalTime>
  <Words>237</Words>
  <Application>Microsoft Office PowerPoint</Application>
  <PresentationFormat>Bildspel på skärmen (4:3)</PresentationFormat>
  <Paragraphs>49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6" baseType="lpstr">
      <vt:lpstr>Arial</vt:lpstr>
      <vt:lpstr>Calibri</vt:lpstr>
      <vt:lpstr>Cavolini</vt:lpstr>
      <vt:lpstr>Goudy Stout</vt:lpstr>
      <vt:lpstr>Open Sans</vt:lpstr>
      <vt:lpstr>Skolstil Nordisk</vt:lpstr>
      <vt:lpstr>Tw Cen MT</vt:lpstr>
      <vt:lpstr>Wingdings</vt:lpstr>
      <vt:lpstr>1_Droppe</vt:lpstr>
      <vt:lpstr>Droppe</vt:lpstr>
      <vt:lpstr>“JAG TAR DIG UT I VÄRLDEN”</vt:lpstr>
      <vt:lpstr>PowerPoint-presentation</vt:lpstr>
      <vt:lpstr>PowerPoint-presentation</vt:lpstr>
      <vt:lpstr>PowerPoint-presentation</vt:lpstr>
      <vt:lpstr>PowerPoint-presentation</vt:lpstr>
      <vt:lpstr>PILOT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 svansar hava de</dc:title>
  <dc:creator>Cecilia Gyllensten</dc:creator>
  <cp:lastModifiedBy>Willyson Angelica</cp:lastModifiedBy>
  <cp:revision>40</cp:revision>
  <dcterms:modified xsi:type="dcterms:W3CDTF">2022-05-04T13:15:31Z</dcterms:modified>
</cp:coreProperties>
</file>